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75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45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5328592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27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12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3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9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2133600"/>
            <a:ext cx="496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B0F0"/>
          </a:solidFill>
          <a:latin typeface="Trebuchet MS" panose="020B0603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B0F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0825" y="1989138"/>
            <a:ext cx="5400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07950" y="908050"/>
            <a:ext cx="554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>
                <a:solidFill>
                  <a:schemeClr val="bg1"/>
                </a:solidFill>
              </a:rPr>
              <a:t>INSERT TITLE HERE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17249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HelveticaNeueLT Std Lt" pitchFamily="34" charset="0"/>
              </a:rPr>
              <a:t>Candidate Portal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HelveticaNeueLT Std Lt" pitchFamily="34" charset="0"/>
              </a:rPr>
              <a:t>Quick Reference Guide</a:t>
            </a:r>
            <a:endParaRPr lang="en-GB" sz="2800" dirty="0">
              <a:solidFill>
                <a:schemeClr val="bg1"/>
              </a:solidFill>
              <a:latin typeface="HelveticaNeueLT Std L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41205"/>
            <a:ext cx="5133549" cy="406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Checking the status of your </a:t>
            </a:r>
            <a:br>
              <a:rPr lang="en-GB" dirty="0" smtClean="0">
                <a:latin typeface="HelveticaNeueLT Std Lt" pitchFamily="34" charset="0"/>
              </a:rPr>
            </a:br>
            <a:r>
              <a:rPr lang="en-GB" dirty="0" smtClean="0">
                <a:latin typeface="HelveticaNeueLT Std Lt" pitchFamily="34" charset="0"/>
              </a:rPr>
              <a:t>Timesheet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2890664" cy="435334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Along with the weekly SMS updates you will receive about the status of your timesheet, you can also check this on your portal.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Click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on ‘Timesheet History’. You can view the status of your current and historical timesheets.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1720" y="3501008"/>
            <a:ext cx="1707211" cy="36004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66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Checking Payslips/Remittances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0263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If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you work PAYE or Limited Company, you can also view and download your weekly Payslips/Remittances.</a:t>
            </a:r>
          </a:p>
          <a:p>
            <a:pPr marL="0" indent="0">
              <a:buNone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Click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on Payslip History OR Self Bill/Remittances.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To open the payslip/remittance, click on the relevant Pay Date</a:t>
            </a:r>
            <a:r>
              <a:rPr lang="en-GB" sz="1200" dirty="0">
                <a:latin typeface="HelveticaNeueLT Std Lt" pitchFamily="34" charset="0"/>
              </a:rPr>
              <a:t>.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54829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11760" y="2613751"/>
            <a:ext cx="754329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87824" y="3068960"/>
            <a:ext cx="1711068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6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538952" cy="42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Other Benefits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28801"/>
            <a:ext cx="2736304" cy="3528392"/>
          </a:xfrm>
        </p:spPr>
        <p:txBody>
          <a:bodyPr/>
          <a:lstStyle/>
          <a:p>
            <a:pPr marL="0" indent="0">
              <a:buNone/>
              <a:defRPr/>
            </a:pP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If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you work PAYE you can request your holiday pay through the portal.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You can view the personal and bank details held by us.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You can change your </a:t>
            </a: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portal password</a:t>
            </a: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7744" y="2636912"/>
            <a:ext cx="1080120" cy="576064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7704" y="3717032"/>
            <a:ext cx="1440160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8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HelveticaNeueLT Std Lt" pitchFamily="34" charset="0"/>
              </a:rPr>
              <a:t>Welcome to the Time Portal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 r="50000" b="33714"/>
          <a:stretch>
            <a:fillRect/>
          </a:stretch>
        </p:blipFill>
        <p:spPr bwMode="auto">
          <a:xfrm>
            <a:off x="611560" y="1600201"/>
            <a:ext cx="5400599" cy="36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56176" y="1628800"/>
            <a:ext cx="2843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altLang="en-US" sz="1200" dirty="0">
                <a:latin typeface="HelveticaNeueLT Std Lt" pitchFamily="34" charset="0"/>
              </a:rPr>
              <a:t>Access your Time Portal through </a:t>
            </a:r>
            <a:r>
              <a:rPr lang="en-GB" altLang="en-US" sz="1200" b="1" dirty="0" smtClean="0">
                <a:solidFill>
                  <a:srgbClr val="0070C0"/>
                </a:solidFill>
                <a:latin typeface="HelveticaNeueLT Std Lt" pitchFamily="34" charset="0"/>
              </a:rPr>
              <a:t>www.thetimeportal.co.uk</a:t>
            </a:r>
            <a:endParaRPr lang="en-GB" altLang="en-US" sz="1200" b="1" dirty="0">
              <a:solidFill>
                <a:srgbClr val="0070C0"/>
              </a:solidFill>
              <a:latin typeface="HelveticaNeueLT Std Lt" pitchFamily="34" charset="0"/>
            </a:endParaRPr>
          </a:p>
          <a:p>
            <a:pPr eaLnBrk="0" hangingPunct="0">
              <a:defRPr/>
            </a:pPr>
            <a:r>
              <a:rPr lang="en-GB" altLang="en-US" sz="1200" b="1" i="1" dirty="0">
                <a:latin typeface="HelveticaNeueLT Std Lt" pitchFamily="34" charset="0"/>
              </a:rPr>
              <a:t>Top Tip – Save the link to your favourites </a:t>
            </a:r>
          </a:p>
          <a:p>
            <a:pPr eaLnBrk="0" hangingPunct="0">
              <a:defRPr/>
            </a:pPr>
            <a:r>
              <a:rPr lang="en-GB" altLang="en-US" sz="1200" dirty="0">
                <a:latin typeface="HelveticaNeueLT Std Lt" pitchFamily="34" charset="0"/>
              </a:rPr>
              <a:t>Enter the user name &amp; password provided. You are advised to change your password the first time you log in.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0192" y="4365104"/>
            <a:ext cx="2708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altLang="en-US" sz="1200" dirty="0">
                <a:latin typeface="HelveticaNeueLT Std Lt" pitchFamily="34" charset="0"/>
              </a:rPr>
              <a:t>If you forget your Username &amp; Password : Click here for an e-mail &amp;  link  to reset.</a:t>
            </a:r>
            <a:endParaRPr lang="en-US" altLang="en-US" sz="1200" dirty="0">
              <a:latin typeface="HelveticaNeueLT Std L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6096" y="4762019"/>
            <a:ext cx="864096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357489" cy="3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Welcome to the Time Portal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7202" y="3396133"/>
            <a:ext cx="3394720" cy="1473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NeueLT Std Lt" pitchFamily="34" charset="0"/>
              </a:rPr>
              <a:t>Read the terms of acceptance and click on accept to access your portal. </a:t>
            </a:r>
          </a:p>
          <a:p>
            <a:pPr>
              <a:defRPr/>
            </a:pPr>
            <a:endParaRPr lang="en-GB" altLang="en-US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NeueLT Std Lt" pitchFamily="34" charset="0"/>
              </a:rPr>
              <a:t>You will be asked to accept the terms whenever you enter the portal.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79712" y="4149080"/>
            <a:ext cx="3312368" cy="72008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46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855325" cy="41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Creating Timesheets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348880"/>
            <a:ext cx="3322712" cy="35612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Summary of last log in and will include details of the most recent payment.</a:t>
            </a:r>
          </a:p>
          <a:p>
            <a:pPr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Important messages from 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Resourcing Group will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appear here</a:t>
            </a: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  <a:defRPr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Click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here to Create your Timesheet for the week/s you have worked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03848" y="2636912"/>
            <a:ext cx="2157328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79182" y="3284984"/>
            <a:ext cx="2681994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87824" y="4797152"/>
            <a:ext cx="2373352" cy="288032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41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3310"/>
            <a:ext cx="5370263" cy="40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Creating Timesheets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3140968"/>
            <a:ext cx="2746648" cy="262515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en-GB" altLang="en-US" sz="1200" dirty="0">
                <a:solidFill>
                  <a:schemeClr val="tx1"/>
                </a:solidFill>
                <a:latin typeface="HelveticaNeueLT Std Lt" pitchFamily="34" charset="0"/>
              </a:rPr>
              <a:t>Select the correct working </a:t>
            </a:r>
            <a:r>
              <a:rPr lang="en-GB" alt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week and </a:t>
            </a:r>
            <a:r>
              <a:rPr lang="en-GB" altLang="en-US" sz="1200" dirty="0">
                <a:solidFill>
                  <a:schemeClr val="tx1"/>
                </a:solidFill>
                <a:latin typeface="HelveticaNeueLT Std Lt" pitchFamily="34" charset="0"/>
              </a:rPr>
              <a:t>click </a:t>
            </a:r>
            <a:r>
              <a:rPr lang="en-GB" altLang="en-US" sz="1200" dirty="0" smtClean="0">
                <a:solidFill>
                  <a:schemeClr val="tx1"/>
                </a:solidFill>
                <a:latin typeface="HelveticaNeueLT Std Lt" pitchFamily="34" charset="0"/>
              </a:rPr>
              <a:t>update</a:t>
            </a:r>
            <a:endParaRPr lang="en-GB" altLang="en-US" dirty="0">
              <a:solidFill>
                <a:srgbClr val="002060"/>
              </a:solidFill>
              <a:latin typeface="HelveticaNeueLT Std Lt" pitchFamily="34" charset="0"/>
            </a:endParaRPr>
          </a:p>
          <a:p>
            <a:endParaRPr lang="en-GB" dirty="0">
              <a:latin typeface="HelveticaNeueLT Std L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75858" y="3356992"/>
            <a:ext cx="2592286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1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Completing Timesheets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2746648" cy="4421087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For each day worked, enter pay type, start time, breaks and end time then </a:t>
            </a:r>
            <a:r>
              <a:rPr lang="en-GB" sz="1200" b="1" dirty="0" smtClean="0">
                <a:solidFill>
                  <a:srgbClr val="00B0F0"/>
                </a:solidFill>
                <a:latin typeface="HelveticaNeueLT Std Lt" pitchFamily="34" charset="0"/>
              </a:rPr>
              <a:t>CLICK ADD</a:t>
            </a:r>
            <a:endParaRPr lang="en-GB" sz="1200" dirty="0">
              <a:solidFill>
                <a:srgbClr val="00B0F0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When finished click on complete timesheet 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  <a:latin typeface="HelveticaNeueLT Std Lt" pitchFamily="34" charset="0"/>
              </a:rPr>
              <a:t>THIS HAS NOT SUBMITTED YOUR TIMESHEET FOR AUTHORISATION – PLEASE CLICK SUBMIT ON THE NEXT PAGE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3" y="1556792"/>
            <a:ext cx="5194920" cy="41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220072" y="1844824"/>
            <a:ext cx="720080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99792" y="5445224"/>
            <a:ext cx="3312368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86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Claiming Expenses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If you are eligible, you can claim expenses on your timesheet.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For Expenses – Enter the date, in the units field put in 1, in the pay field enter the amount of money you are  claiming. </a:t>
            </a:r>
            <a:r>
              <a:rPr lang="en-GB" sz="1200" b="1" dirty="0">
                <a:solidFill>
                  <a:srgbClr val="00B0F0"/>
                </a:solidFill>
                <a:latin typeface="HelveticaNeueLT Std Lt" pitchFamily="34" charset="0"/>
              </a:rPr>
              <a:t>CLICK ON </a:t>
            </a:r>
            <a:r>
              <a:rPr lang="en-GB" sz="1200" b="1" dirty="0" smtClean="0">
                <a:solidFill>
                  <a:srgbClr val="00B0F0"/>
                </a:solidFill>
                <a:latin typeface="HelveticaNeueLT Std Lt" pitchFamily="34" charset="0"/>
              </a:rPr>
              <a:t>ADD</a:t>
            </a:r>
            <a:endParaRPr lang="en-GB" sz="1200" b="1" dirty="0">
              <a:solidFill>
                <a:srgbClr val="00B0F0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For Mileage – Enter the date, in the units field enter how many miles you are claiming for, in the pay field enter the pence per mile you can claim </a:t>
            </a:r>
            <a:r>
              <a:rPr lang="en-GB" sz="1200" dirty="0" err="1">
                <a:solidFill>
                  <a:schemeClr val="tx1"/>
                </a:solidFill>
                <a:latin typeface="HelveticaNeueLT Std Lt" pitchFamily="34" charset="0"/>
              </a:rPr>
              <a:t>eg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 0.45 for 45p. </a:t>
            </a:r>
            <a:r>
              <a:rPr lang="en-GB" sz="1200" b="1" dirty="0">
                <a:solidFill>
                  <a:srgbClr val="00B0F0"/>
                </a:solidFill>
                <a:latin typeface="HelveticaNeueLT Std Lt" pitchFamily="34" charset="0"/>
              </a:rPr>
              <a:t>CLICK ON </a:t>
            </a:r>
            <a:r>
              <a:rPr lang="en-GB" sz="1200" b="1" dirty="0" smtClean="0">
                <a:solidFill>
                  <a:srgbClr val="00B0F0"/>
                </a:solidFill>
                <a:latin typeface="HelveticaNeueLT Std Lt" pitchFamily="34" charset="0"/>
              </a:rPr>
              <a:t>ADD</a:t>
            </a:r>
            <a:endParaRPr lang="en-GB" sz="1200" dirty="0">
              <a:solidFill>
                <a:srgbClr val="00B0F0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You can upload receipts here.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When finished click on complete timesheet </a:t>
            </a:r>
          </a:p>
          <a:p>
            <a:pPr marL="0" indent="0">
              <a:buNone/>
            </a:pP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 algn="ctr">
              <a:buNone/>
            </a:pPr>
            <a:r>
              <a:rPr lang="en-GB" sz="1200" b="1" dirty="0">
                <a:solidFill>
                  <a:srgbClr val="00B0F0"/>
                </a:solidFill>
                <a:latin typeface="HelveticaNeueLT Std Lt" pitchFamily="34" charset="0"/>
              </a:rPr>
              <a:t>THIS HAS NOT SUBMITTED YOUR TIMESHEET FOR AUTHORISATION – PLEASE CLICK SUBMIT ON THE NEXT PAGE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752528" cy="33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572000" y="2864055"/>
            <a:ext cx="823368" cy="36004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44008" y="3546763"/>
            <a:ext cx="751360" cy="17027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563888" y="4005064"/>
            <a:ext cx="1831480" cy="53031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13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Submitting your Timesheet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5229200"/>
            <a:ext cx="3322712" cy="896963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Preview the timesheet then click Submit. An email will then be sent to the person authorising the timesheet prompting them to log in and authorise.</a:t>
            </a:r>
          </a:p>
          <a:p>
            <a:endParaRPr lang="en-GB" dirty="0">
              <a:latin typeface="HelveticaNeueLT Std Lt" pitchFamily="34" charset="0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3217" r="26303"/>
          <a:stretch>
            <a:fillRect/>
          </a:stretch>
        </p:blipFill>
        <p:spPr bwMode="auto">
          <a:xfrm>
            <a:off x="457200" y="1340768"/>
            <a:ext cx="476287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67744" y="5877272"/>
            <a:ext cx="3096344" cy="0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530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51640"/>
            <a:ext cx="461686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elveticaNeueLT Std Lt" pitchFamily="34" charset="0"/>
              </a:rPr>
              <a:t>Amending Timesheets</a:t>
            </a:r>
            <a:endParaRPr lang="en-GB" dirty="0">
              <a:latin typeface="HelveticaNeueLT Std L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3052936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Click on Timesheet List</a:t>
            </a: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endParaRPr lang="en-GB" sz="1200" dirty="0" smtClean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If </a:t>
            </a: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the timesheet says ‘Edit’ you have not yet submitted it for authorisation and can be amended.</a:t>
            </a: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HelveticaNeueLT Std Lt" pitchFamily="34" charset="0"/>
              </a:rPr>
              <a:t>If the timesheet says ‘Pending’, it has been submitted for authorisation. If you need to amend it, you will need to open it, ‘Recall’ it and recomplete it</a:t>
            </a:r>
            <a:r>
              <a:rPr lang="en-GB" sz="1200" dirty="0" smtClean="0">
                <a:solidFill>
                  <a:schemeClr val="tx1"/>
                </a:solidFill>
                <a:latin typeface="HelveticaNeueLT Std Lt" pitchFamily="34" charset="0"/>
              </a:rPr>
              <a:t>.</a:t>
            </a:r>
            <a:endParaRPr lang="en-GB" sz="1200" dirty="0">
              <a:solidFill>
                <a:schemeClr val="tx1"/>
              </a:solidFill>
              <a:latin typeface="HelveticaNeueLT Std L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95736" y="1772816"/>
            <a:ext cx="1976214" cy="1599034"/>
          </a:xfrm>
          <a:prstGeom prst="straightConnector1">
            <a:avLst/>
          </a:prstGeom>
          <a:ln>
            <a:solidFill>
              <a:srgbClr val="64646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7910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519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1_Custom Design</vt:lpstr>
      <vt:lpstr>Custom Design</vt:lpstr>
      <vt:lpstr>PowerPoint Presentation</vt:lpstr>
      <vt:lpstr>Welcome to the Time Portal</vt:lpstr>
      <vt:lpstr>Welcome to the Time Portal</vt:lpstr>
      <vt:lpstr>Creating Timesheets</vt:lpstr>
      <vt:lpstr>Creating Timesheets</vt:lpstr>
      <vt:lpstr>Completing Timesheets</vt:lpstr>
      <vt:lpstr>Claiming Expenses</vt:lpstr>
      <vt:lpstr>Submitting your Timesheet</vt:lpstr>
      <vt:lpstr>Amending Timesheets</vt:lpstr>
      <vt:lpstr>Checking the status of your  Timesheet</vt:lpstr>
      <vt:lpstr>Checking Payslips/Remittances</vt:lpstr>
      <vt:lpstr>Other Benefits</vt:lpstr>
    </vt:vector>
  </TitlesOfParts>
  <Company>Eden Brown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m.jaynes</dc:creator>
  <cp:lastModifiedBy>Andre Moreira</cp:lastModifiedBy>
  <cp:revision>28</cp:revision>
  <dcterms:created xsi:type="dcterms:W3CDTF">2011-11-07T11:35:58Z</dcterms:created>
  <dcterms:modified xsi:type="dcterms:W3CDTF">2015-07-09T17:08:29Z</dcterms:modified>
</cp:coreProperties>
</file>